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0"/>
  </p:notesMasterIdLst>
  <p:sldIdLst>
    <p:sldId id="256" r:id="rId2"/>
    <p:sldId id="265" r:id="rId3"/>
    <p:sldId id="257" r:id="rId4"/>
    <p:sldId id="267" r:id="rId5"/>
    <p:sldId id="259" r:id="rId6"/>
    <p:sldId id="266" r:id="rId7"/>
    <p:sldId id="260" r:id="rId8"/>
    <p:sldId id="261" r:id="rId9"/>
    <p:sldId id="262" r:id="rId10"/>
    <p:sldId id="263" r:id="rId11"/>
    <p:sldId id="264"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9933"/>
    <a:srgbClr val="339966"/>
    <a:srgbClr val="0066CC"/>
    <a:srgbClr val="00CC00"/>
    <a:srgbClr val="0033CC"/>
    <a:srgbClr val="666699"/>
    <a:srgbClr val="3366CC"/>
    <a:srgbClr val="99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64" autoAdjust="0"/>
    <p:restoredTop sz="86380" autoAdjust="0"/>
  </p:normalViewPr>
  <p:slideViewPr>
    <p:cSldViewPr>
      <p:cViewPr varScale="1">
        <p:scale>
          <a:sx n="63" d="100"/>
          <a:sy n="63" d="100"/>
        </p:scale>
        <p:origin x="-13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9A5FB3-8AAB-45AD-A13C-32CEA8E847C9}" type="datetimeFigureOut">
              <a:rPr lang="tr-TR" smtClean="0"/>
              <a:pPr/>
              <a:t>03.01.2015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9A0D98-8026-4185-BBE8-3F96D7B71CB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79A0D98-8026-4185-BBE8-3F96D7B71CB4}" type="slidenum">
              <a:rPr lang="tr-TR" smtClean="0"/>
              <a:pPr/>
              <a:t>12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79A0D98-8026-4185-BBE8-3F96D7B71CB4}" type="slidenum">
              <a:rPr lang="tr-TR" smtClean="0"/>
              <a:pPr/>
              <a:t>15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C945C0FB-41A6-4838-BFF5-D62EECFB3733}"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45C0FB-41A6-4838-BFF5-D62EECFB3733}" type="slidenum">
              <a:rPr lang="tr-TR" smtClean="0"/>
              <a:pPr/>
              <a:t>‹#›</a:t>
            </a:fld>
            <a:endParaRPr lang="tr-TR"/>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45C0FB-41A6-4838-BFF5-D62EECFB3733}" type="slidenum">
              <a:rPr lang="tr-TR" smtClean="0"/>
              <a:pPr/>
              <a:t>‹#›</a:t>
            </a:fld>
            <a:endParaRPr lang="tr-TR"/>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45C0FB-41A6-4838-BFF5-D62EECFB3733}"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C945C0FB-41A6-4838-BFF5-D62EECFB3733}" type="slidenum">
              <a:rPr lang="tr-TR" smtClean="0"/>
              <a:pPr/>
              <a:t>‹#›</a:t>
            </a:fld>
            <a:endParaRPr lang="tr-TR"/>
          </a:p>
        </p:txBody>
      </p: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945C0FB-41A6-4838-BFF5-D62EECFB3733}"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945C0FB-41A6-4838-BFF5-D62EECFB3733}"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945C0FB-41A6-4838-BFF5-D62EECFB3733}" type="slidenum">
              <a:rPr lang="tr-TR" smtClean="0"/>
              <a:pPr/>
              <a:t>‹#›</a:t>
            </a:fld>
            <a:endParaRPr lang="tr-TR"/>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945C0FB-41A6-4838-BFF5-D62EECFB3733}" type="slidenum">
              <a:rPr lang="tr-TR" smtClean="0"/>
              <a:pPr/>
              <a:t>‹#›</a:t>
            </a:fld>
            <a:endParaRPr lang="tr-TR"/>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945C0FB-41A6-4838-BFF5-D62EECFB3733}"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B8EFEE1-AE0D-41B1-BC1D-D16BC1859C7B}" type="datetimeFigureOut">
              <a:rPr lang="tr-TR" smtClean="0"/>
              <a:pPr/>
              <a:t>03.01.2015</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C945C0FB-41A6-4838-BFF5-D62EECFB3733}"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B8EFEE1-AE0D-41B1-BC1D-D16BC1859C7B}" type="datetimeFigureOut">
              <a:rPr lang="tr-TR" smtClean="0"/>
              <a:pPr/>
              <a:t>03.01.2015</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945C0FB-41A6-4838-BFF5-D62EECFB373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lstStyle/>
          <a:p>
            <a:endParaRPr lang="tr-TR" dirty="0"/>
          </a:p>
        </p:txBody>
      </p:sp>
      <p:sp>
        <p:nvSpPr>
          <p:cNvPr id="7" name="6 İçerik Yer Tutucusu"/>
          <p:cNvSpPr>
            <a:spLocks noGrp="1"/>
          </p:cNvSpPr>
          <p:nvPr>
            <p:ph sz="quarter" idx="1"/>
          </p:nvPr>
        </p:nvSpPr>
        <p:spPr/>
        <p:txBody>
          <a:bodyPr/>
          <a:lstStyle/>
          <a:p>
            <a:endParaRPr lang="tr-TR"/>
          </a:p>
        </p:txBody>
      </p:sp>
      <p:pic>
        <p:nvPicPr>
          <p:cNvPr id="1026" name="Picture 2" descr="adalet2"/>
          <p:cNvPicPr>
            <a:picLocks noChangeAspect="1" noChangeArrowheads="1"/>
          </p:cNvPicPr>
          <p:nvPr/>
        </p:nvPicPr>
        <p:blipFill>
          <a:blip r:embed="rId2">
            <a:lum bright="-10000"/>
          </a:blip>
          <a:srcRect/>
          <a:stretch>
            <a:fillRect/>
          </a:stretch>
        </p:blipFill>
        <p:spPr bwMode="auto">
          <a:xfrm>
            <a:off x="0" y="0"/>
            <a:ext cx="9144000" cy="7014994"/>
          </a:xfrm>
          <a:prstGeom prst="rect">
            <a:avLst/>
          </a:prstGeom>
          <a:noFill/>
          <a:ln w="9525">
            <a:noFill/>
            <a:miter lim="800000"/>
            <a:headEnd/>
            <a:tailEnd/>
          </a:ln>
        </p:spPr>
      </p:pic>
      <p:sp>
        <p:nvSpPr>
          <p:cNvPr id="5" name="4 Dikdörtgen"/>
          <p:cNvSpPr/>
          <p:nvPr/>
        </p:nvSpPr>
        <p:spPr>
          <a:xfrm rot="10800000" flipV="1">
            <a:off x="3929057" y="587035"/>
            <a:ext cx="4972979" cy="923330"/>
          </a:xfrm>
          <a:prstGeom prst="rect">
            <a:avLst/>
          </a:prstGeom>
          <a:noFill/>
        </p:spPr>
        <p:txBody>
          <a:bodyPr wrap="square" lIns="91440" tIns="45720" rIns="91440" bIns="45720">
            <a:spAutoFit/>
          </a:bodyPr>
          <a:lstStyle/>
          <a:p>
            <a:pPr algn="ctr"/>
            <a:r>
              <a:rPr lang="tr-TR"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ADİL OLMAK</a:t>
            </a:r>
            <a:endParaRPr lang="tr-TR"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ransition spd="slow" advClick="0" advTm="3542">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85794"/>
            <a:ext cx="8229600" cy="642942"/>
          </a:xfrm>
        </p:spPr>
        <p:txBody>
          <a:bodyPr>
            <a:normAutofit/>
          </a:bodyPr>
          <a:lstStyle/>
          <a:p>
            <a:pPr algn="ctr"/>
            <a:r>
              <a:rPr lang="tr-TR" sz="2400" b="1" dirty="0" smtClean="0">
                <a:solidFill>
                  <a:srgbClr val="FF0000"/>
                </a:solidFill>
              </a:rPr>
              <a:t>ADALETİ GELİŞTİREN KAVRAMLAR</a:t>
            </a:r>
            <a:endParaRPr lang="tr-TR" sz="2400" dirty="0">
              <a:solidFill>
                <a:srgbClr val="FF0000"/>
              </a:solidFill>
            </a:endParaRPr>
          </a:p>
        </p:txBody>
      </p:sp>
      <p:sp>
        <p:nvSpPr>
          <p:cNvPr id="3" name="2 İçerik Yer Tutucusu"/>
          <p:cNvSpPr>
            <a:spLocks noGrp="1"/>
          </p:cNvSpPr>
          <p:nvPr>
            <p:ph sz="quarter" idx="1"/>
          </p:nvPr>
        </p:nvSpPr>
        <p:spPr>
          <a:xfrm>
            <a:off x="428596" y="1643050"/>
            <a:ext cx="8229600" cy="4811758"/>
          </a:xfrm>
        </p:spPr>
        <p:txBody>
          <a:bodyPr>
            <a:normAutofit/>
          </a:bodyPr>
          <a:lstStyle/>
          <a:p>
            <a:pPr>
              <a:buNone/>
            </a:pPr>
            <a:r>
              <a:rPr lang="tr-TR" dirty="0" smtClean="0"/>
              <a:t>    Merhamet,                                                                                                                                                   Dürüstlük,                                                                                                                                                        Hoşgörü,                                                                                                                                                                                   Vicdan,                                                                                                                                                                                                                                            Acıma,                                                                                                                                                                     Hak,                                                                                                                                                                                                Eşitlik,                                                                                                                                                                      İnsaf,                                                                                                                                                                                Objektiflik,                                                                                                                                                                                            Hakkaniyet,                                                                                                                                                                           Güven…</a:t>
            </a:r>
          </a:p>
          <a:p>
            <a:pPr>
              <a:buNone/>
            </a:pPr>
            <a:endParaRPr lang="tr-TR" dirty="0"/>
          </a:p>
        </p:txBody>
      </p:sp>
    </p:spTree>
    <p:custDataLst>
      <p:tags r:id="rId1"/>
    </p:custDataLst>
  </p:cSld>
  <p:clrMapOvr>
    <a:masterClrMapping/>
  </p:clrMapOvr>
  <p:transition spd="slow" advTm="8346">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7"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938962"/>
          </a:xfrm>
        </p:spPr>
        <p:txBody>
          <a:bodyPr>
            <a:normAutofit/>
          </a:bodyPr>
          <a:lstStyle/>
          <a:p>
            <a:pPr algn="ctr"/>
            <a:r>
              <a:rPr lang="tr-TR" sz="2400" b="1" dirty="0" smtClean="0">
                <a:solidFill>
                  <a:srgbClr val="FF0000"/>
                </a:solidFill>
              </a:rPr>
              <a:t>ADALETİ ENGELLEYEN KAVRAMLAR</a:t>
            </a:r>
            <a:endParaRPr lang="tr-TR" sz="2400" dirty="0">
              <a:solidFill>
                <a:srgbClr val="FF0000"/>
              </a:solidFill>
            </a:endParaRPr>
          </a:p>
        </p:txBody>
      </p:sp>
      <p:sp>
        <p:nvSpPr>
          <p:cNvPr id="3" name="2 İçerik Yer Tutucusu"/>
          <p:cNvSpPr>
            <a:spLocks noGrp="1"/>
          </p:cNvSpPr>
          <p:nvPr>
            <p:ph sz="quarter" idx="1"/>
          </p:nvPr>
        </p:nvSpPr>
        <p:spPr/>
        <p:txBody>
          <a:bodyPr/>
          <a:lstStyle/>
          <a:p>
            <a:pPr>
              <a:buNone/>
            </a:pPr>
            <a:r>
              <a:rPr lang="tr-TR" dirty="0" smtClean="0"/>
              <a:t>    Zulüm,                                                                                                                                                                         Önyargı,                                                                                                                                                                                              İhtiras,                                                                                                                                                                     İntikam,                                                                                                                                                                      Haksızlık,                                                                                                                                                                                   Taraf tutma,                                                                                                                                                                                                                                                                           Hırs…</a:t>
            </a:r>
          </a:p>
          <a:p>
            <a:endParaRPr lang="tr-TR" dirty="0"/>
          </a:p>
        </p:txBody>
      </p:sp>
      <p:pic>
        <p:nvPicPr>
          <p:cNvPr id="3074" name="Picture 2" descr="C:\Users\pc\Desktop\imagesYOIXYXAU.jpg"/>
          <p:cNvPicPr>
            <a:picLocks noChangeAspect="1" noChangeArrowheads="1"/>
          </p:cNvPicPr>
          <p:nvPr/>
        </p:nvPicPr>
        <p:blipFill>
          <a:blip r:embed="rId3"/>
          <a:srcRect/>
          <a:stretch>
            <a:fillRect/>
          </a:stretch>
        </p:blipFill>
        <p:spPr bwMode="auto">
          <a:xfrm>
            <a:off x="4429124" y="2214554"/>
            <a:ext cx="4214818" cy="4214818"/>
          </a:xfrm>
          <a:prstGeom prst="rect">
            <a:avLst/>
          </a:prstGeom>
          <a:noFill/>
        </p:spPr>
      </p:pic>
    </p:spTree>
    <p:custDataLst>
      <p:tags r:id="rId1"/>
    </p:custDataLst>
  </p:cSld>
  <p:clrMapOvr>
    <a:masterClrMapping/>
  </p:clrMapOvr>
  <p:transition spd="slow" advTm="14789">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mph" presetSubtype="0" fill="hold" nodeType="clickEffect">
                                  <p:stCondLst>
                                    <p:cond delay="0"/>
                                  </p:stCondLst>
                                  <p:childTnLst>
                                    <p:animScale>
                                      <p:cBhvr>
                                        <p:cTn id="17" dur="2000" fill="hold"/>
                                        <p:tgtEl>
                                          <p:spTgt spid="307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71480"/>
            <a:ext cx="8229600" cy="785818"/>
          </a:xfrm>
        </p:spPr>
        <p:txBody>
          <a:bodyPr>
            <a:normAutofit fontScale="90000"/>
          </a:bodyPr>
          <a:lstStyle/>
          <a:p>
            <a:r>
              <a:rPr lang="tr-TR" sz="2700" b="1" dirty="0" smtClean="0"/>
              <a:t/>
            </a:r>
            <a:br>
              <a:rPr lang="tr-TR" sz="2700" b="1" dirty="0" smtClean="0"/>
            </a:br>
            <a:r>
              <a:rPr lang="tr-TR" sz="2700" b="1" dirty="0" smtClean="0"/>
              <a:t/>
            </a:r>
            <a:br>
              <a:rPr lang="tr-TR" sz="2700" b="1" dirty="0" smtClean="0"/>
            </a:br>
            <a:r>
              <a:rPr lang="tr-TR" sz="2700" b="1" dirty="0" smtClean="0"/>
              <a:t/>
            </a:r>
            <a:br>
              <a:rPr lang="tr-TR" sz="2700" b="1" dirty="0" smtClean="0"/>
            </a:br>
            <a:r>
              <a:rPr lang="tr-TR" sz="2700" b="1" dirty="0" smtClean="0"/>
              <a:t/>
            </a:r>
            <a:br>
              <a:rPr lang="tr-TR" sz="2700" b="1" dirty="0" smtClean="0"/>
            </a:br>
            <a:r>
              <a:rPr lang="tr-TR" sz="2700" dirty="0" smtClean="0"/>
              <a:t/>
            </a:r>
            <a:br>
              <a:rPr lang="tr-TR" sz="2700" dirty="0" smtClean="0"/>
            </a:br>
            <a:r>
              <a:rPr lang="tr-TR" sz="2700" b="1" dirty="0" smtClean="0"/>
              <a:t> OKUL ÖNCESİ ÇOCUKLARA YAPILABİLECEK ADALET İLE İLGİLİ ÇALIŞMALAR</a:t>
            </a:r>
            <a:endParaRPr lang="tr-TR" sz="2700" dirty="0"/>
          </a:p>
        </p:txBody>
      </p:sp>
      <p:sp>
        <p:nvSpPr>
          <p:cNvPr id="3" name="2 İçerik Yer Tutucusu"/>
          <p:cNvSpPr>
            <a:spLocks noGrp="1"/>
          </p:cNvSpPr>
          <p:nvPr>
            <p:ph sz="quarter" idx="1"/>
          </p:nvPr>
        </p:nvSpPr>
        <p:spPr>
          <a:xfrm>
            <a:off x="457200" y="1571612"/>
            <a:ext cx="8229600" cy="4752988"/>
          </a:xfrm>
        </p:spPr>
        <p:txBody>
          <a:bodyPr/>
          <a:lstStyle/>
          <a:p>
            <a:r>
              <a:rPr lang="tr-TR" dirty="0" smtClean="0"/>
              <a:t>*Kendi dağıttığı odayı veya oyuncakları başkasına değil de kendisine toplatmak</a:t>
            </a:r>
          </a:p>
          <a:p>
            <a:r>
              <a:rPr lang="tr-TR" dirty="0" smtClean="0"/>
              <a:t>*Oyun oynarken başkasını rahatsız etmemeye çalışmak</a:t>
            </a:r>
          </a:p>
          <a:p>
            <a:r>
              <a:rPr lang="tr-TR" dirty="0" smtClean="0"/>
              <a:t>*Haksız durumlarda arkadaşından özür dilemesini sağlamak</a:t>
            </a:r>
          </a:p>
          <a:p>
            <a:r>
              <a:rPr lang="tr-TR" dirty="0" smtClean="0"/>
              <a:t>*Zorla başkasının eşyasını aldığında onu uyarmak</a:t>
            </a:r>
          </a:p>
          <a:p>
            <a:pPr>
              <a:buNone/>
            </a:pPr>
            <a:endParaRPr lang="tr-TR" dirty="0"/>
          </a:p>
        </p:txBody>
      </p:sp>
    </p:spTree>
  </p:cSld>
  <p:clrMapOvr>
    <a:masterClrMapping/>
  </p:clrMapOvr>
  <p:transition spd="slow" advTm="10187">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00042"/>
            <a:ext cx="8229600" cy="928694"/>
          </a:xfrm>
        </p:spPr>
        <p:txBody>
          <a:bodyPr>
            <a:normAutofit fontScale="90000"/>
          </a:bodyPr>
          <a:lstStyle/>
          <a:p>
            <a:r>
              <a:rPr lang="tr-TR" sz="2700" dirty="0" smtClean="0"/>
              <a:t/>
            </a:r>
            <a:br>
              <a:rPr lang="tr-TR" sz="2700" dirty="0" smtClean="0"/>
            </a:br>
            <a:r>
              <a:rPr lang="tr-TR" sz="2700" dirty="0" smtClean="0"/>
              <a:t> </a:t>
            </a:r>
            <a:r>
              <a:rPr lang="tr-TR" sz="2700" b="1" dirty="0" smtClean="0"/>
              <a:t>İLKÖĞRETİM ÇOCUKLARINA YAPILABİLECEK ADALET İLE İLGİLİ ÇALIŞMALAR</a:t>
            </a:r>
            <a:endParaRPr lang="tr-TR" sz="2700" dirty="0"/>
          </a:p>
        </p:txBody>
      </p:sp>
      <p:sp>
        <p:nvSpPr>
          <p:cNvPr id="3" name="2 İçerik Yer Tutucusu"/>
          <p:cNvSpPr>
            <a:spLocks noGrp="1"/>
          </p:cNvSpPr>
          <p:nvPr>
            <p:ph sz="quarter" idx="1"/>
          </p:nvPr>
        </p:nvSpPr>
        <p:spPr>
          <a:xfrm>
            <a:off x="457200" y="1571612"/>
            <a:ext cx="8229600" cy="4752988"/>
          </a:xfrm>
        </p:spPr>
        <p:txBody>
          <a:bodyPr/>
          <a:lstStyle/>
          <a:p>
            <a:r>
              <a:rPr lang="tr-TR" dirty="0" smtClean="0"/>
              <a:t>*Adil bir oturma düzeni sağlamak</a:t>
            </a:r>
          </a:p>
          <a:p>
            <a:r>
              <a:rPr lang="tr-TR" dirty="0" smtClean="0"/>
              <a:t>*Sınıf nöbetlerinde eğer iki nöbetçi varsa eşit iş bölümü yapmak</a:t>
            </a:r>
          </a:p>
          <a:p>
            <a:r>
              <a:rPr lang="tr-TR" dirty="0" smtClean="0"/>
              <a:t>*Arkadaşının sözünü kesenleri uyarmak</a:t>
            </a:r>
          </a:p>
          <a:p>
            <a:r>
              <a:rPr lang="tr-TR" dirty="0" smtClean="0"/>
              <a:t>*Evde ödevini yapanlarla sınıfta yapanlara ayrı puan vermek</a:t>
            </a:r>
          </a:p>
          <a:p>
            <a:r>
              <a:rPr lang="tr-TR" dirty="0" smtClean="0"/>
              <a:t>*Sınıf ve okul kuralları hakkında bilgi vermek</a:t>
            </a:r>
          </a:p>
          <a:p>
            <a:r>
              <a:rPr lang="tr-TR" dirty="0" smtClean="0"/>
              <a:t>*Herkese eşit söz hakkı vermeye çalışmak</a:t>
            </a:r>
          </a:p>
          <a:p>
            <a:endParaRPr lang="tr-TR" dirty="0"/>
          </a:p>
        </p:txBody>
      </p:sp>
    </p:spTree>
  </p:cSld>
  <p:clrMapOvr>
    <a:masterClrMapping/>
  </p:clrMapOvr>
  <p:transition spd="slow" advTm="12309">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2428892"/>
          </a:xfrm>
        </p:spPr>
        <p:txBody>
          <a:bodyPr>
            <a:normAutofit fontScale="90000"/>
          </a:bodyPr>
          <a:lstStyle/>
          <a:p>
            <a:r>
              <a:rPr lang="tr-TR" sz="2700" b="1" dirty="0" smtClean="0"/>
              <a:t>                                    </a:t>
            </a:r>
            <a:br>
              <a:rPr lang="tr-TR" sz="2700" b="1" dirty="0" smtClean="0"/>
            </a:br>
            <a:r>
              <a:rPr lang="tr-TR" sz="2700" b="1" dirty="0" smtClean="0"/>
              <a:t>                                     ADALETLE İLGİLİ ETKİNLİKLER </a:t>
            </a:r>
            <a:r>
              <a:rPr lang="tr-TR" dirty="0" smtClean="0"/>
              <a:t/>
            </a:r>
            <a:br>
              <a:rPr lang="tr-TR" dirty="0" smtClean="0"/>
            </a:br>
            <a:r>
              <a:rPr lang="tr-TR" b="1" dirty="0" smtClean="0">
                <a:solidFill>
                  <a:srgbClr val="FF0000"/>
                </a:solidFill>
              </a:rPr>
              <a:t> </a:t>
            </a:r>
            <a:r>
              <a:rPr lang="tr-TR" sz="2700" b="1" dirty="0" smtClean="0">
                <a:solidFill>
                  <a:srgbClr val="FF0000"/>
                </a:solidFill>
              </a:rPr>
              <a:t>Etkinlik 1: </a:t>
            </a:r>
            <a:r>
              <a:rPr lang="tr-TR" sz="2700" dirty="0" smtClean="0"/>
              <a:t>Empati Kurma                                                                                                                                             </a:t>
            </a:r>
            <a:r>
              <a:rPr lang="tr-TR" sz="2700" b="1" dirty="0" smtClean="0">
                <a:solidFill>
                  <a:srgbClr val="FF0000"/>
                </a:solidFill>
              </a:rPr>
              <a:t>Amaç: </a:t>
            </a:r>
            <a:r>
              <a:rPr lang="tr-TR" sz="2700" dirty="0" smtClean="0"/>
              <a:t>Arkadaşları ile olan ilişkilerinde daha adaletli olması </a:t>
            </a:r>
            <a:r>
              <a:rPr lang="tr-TR" sz="2400" dirty="0" smtClean="0"/>
              <a:t>gerektiğinin farkında olur. </a:t>
            </a:r>
            <a:br>
              <a:rPr lang="tr-TR" sz="2400" dirty="0" smtClean="0"/>
            </a:br>
            <a:endParaRPr lang="tr-TR" sz="2700" dirty="0"/>
          </a:p>
        </p:txBody>
      </p:sp>
      <p:sp>
        <p:nvSpPr>
          <p:cNvPr id="3" name="2 İçerik Yer Tutucusu"/>
          <p:cNvSpPr>
            <a:spLocks noGrp="1"/>
          </p:cNvSpPr>
          <p:nvPr>
            <p:ph sz="quarter" idx="1"/>
          </p:nvPr>
        </p:nvSpPr>
        <p:spPr>
          <a:xfrm>
            <a:off x="457200" y="2714620"/>
            <a:ext cx="8229600" cy="3786214"/>
          </a:xfrm>
        </p:spPr>
        <p:txBody>
          <a:bodyPr>
            <a:normAutofit fontScale="85000" lnSpcReduction="20000"/>
          </a:bodyPr>
          <a:lstStyle/>
          <a:p>
            <a:r>
              <a:rPr lang="tr-TR" dirty="0" smtClean="0"/>
              <a:t>*Öğretmen sınıfa girdiğinde bir öğrenciden akşam ya da hafta sonu yaptıklarını anlatmasını ister.</a:t>
            </a:r>
          </a:p>
          <a:p>
            <a:r>
              <a:rPr lang="tr-TR" dirty="0" smtClean="0"/>
              <a:t>*Öğrenci anlatırken öğretmen başka şeylerle ilgilenir.</a:t>
            </a:r>
          </a:p>
          <a:p>
            <a:r>
              <a:rPr lang="tr-TR" dirty="0" smtClean="0"/>
              <a:t>*Ya da başka bir öğrenciye farklı sorular sorarak (sınıf başkanına yoklamayı sorabilir…) diğer öğrenciyi dinlemediğini belli eder.</a:t>
            </a:r>
          </a:p>
          <a:p>
            <a:r>
              <a:rPr lang="tr-TR" dirty="0" smtClean="0"/>
              <a:t>*Dinlenilmeyen öğrenci bu duruma tepki verince, onun neler hissettiği sorulur.</a:t>
            </a:r>
          </a:p>
          <a:p>
            <a:r>
              <a:rPr lang="tr-TR" dirty="0" smtClean="0"/>
              <a:t>*Diğer öğrencilerin de “Siz arkadaşınızın yerinde olsaydınız neler hissederdiniz” yönlendirmesiyle fikirleri alınır.</a:t>
            </a:r>
          </a:p>
          <a:p>
            <a:r>
              <a:rPr lang="tr-TR" dirty="0" smtClean="0"/>
              <a:t>*Başkalarının hakkına saygı gösterilmediği takdirde insanın neler hissettiği ve adaletli olmanın önemli bir ihtiyaç olduğu anlatılır.</a:t>
            </a:r>
          </a:p>
          <a:p>
            <a:endParaRPr lang="tr-TR" dirty="0"/>
          </a:p>
        </p:txBody>
      </p:sp>
    </p:spTree>
  </p:cSld>
  <p:clrMapOvr>
    <a:masterClrMapping/>
  </p:clrMapOvr>
  <p:transition spd="slow" advTm="17191">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fontScale="90000"/>
          </a:bodyPr>
          <a:lstStyle/>
          <a:p>
            <a:r>
              <a:rPr lang="tr-TR" sz="2400" b="1" dirty="0" smtClean="0">
                <a:solidFill>
                  <a:srgbClr val="FF0000"/>
                </a:solidFill>
              </a:rPr>
              <a:t/>
            </a:r>
            <a:br>
              <a:rPr lang="tr-TR" sz="2400" b="1" dirty="0" smtClean="0">
                <a:solidFill>
                  <a:srgbClr val="FF0000"/>
                </a:solidFill>
              </a:rPr>
            </a:br>
            <a:r>
              <a:rPr lang="tr-TR" sz="2400" b="1" dirty="0" smtClean="0">
                <a:solidFill>
                  <a:srgbClr val="FF0000"/>
                </a:solidFill>
              </a:rPr>
              <a:t/>
            </a:r>
            <a:br>
              <a:rPr lang="tr-TR" sz="2400" b="1" dirty="0" smtClean="0">
                <a:solidFill>
                  <a:srgbClr val="FF0000"/>
                </a:solidFill>
              </a:rPr>
            </a:br>
            <a:r>
              <a:rPr lang="tr-TR" sz="2400" b="1" dirty="0" smtClean="0">
                <a:solidFill>
                  <a:srgbClr val="FF0000"/>
                </a:solidFill>
              </a:rPr>
              <a:t/>
            </a:r>
            <a:br>
              <a:rPr lang="tr-TR" sz="2400" b="1" dirty="0" smtClean="0">
                <a:solidFill>
                  <a:srgbClr val="FF0000"/>
                </a:solidFill>
              </a:rPr>
            </a:br>
            <a:r>
              <a:rPr lang="tr-TR" sz="2400" b="1" dirty="0" smtClean="0">
                <a:solidFill>
                  <a:srgbClr val="FF0000"/>
                </a:solidFill>
              </a:rPr>
              <a:t>Etkinlik 2: </a:t>
            </a:r>
            <a:r>
              <a:rPr lang="tr-TR" sz="2400" dirty="0" smtClean="0"/>
              <a:t>Okulumuzu gözlemliyoruz.                                                                                                           </a:t>
            </a:r>
            <a:r>
              <a:rPr lang="tr-TR" sz="2400" b="1" dirty="0" smtClean="0">
                <a:solidFill>
                  <a:srgbClr val="FF0000"/>
                </a:solidFill>
              </a:rPr>
              <a:t>Amaç: </a:t>
            </a:r>
            <a:r>
              <a:rPr lang="tr-TR" sz="2400" dirty="0" smtClean="0"/>
              <a:t>Ortak kullanım alanlarında adaletle davranmanın önemini kavrar.</a:t>
            </a:r>
            <a:endParaRPr lang="tr-TR" sz="2400" dirty="0"/>
          </a:p>
        </p:txBody>
      </p:sp>
      <p:sp>
        <p:nvSpPr>
          <p:cNvPr id="3" name="2 İçerik Yer Tutucusu"/>
          <p:cNvSpPr>
            <a:spLocks noGrp="1"/>
          </p:cNvSpPr>
          <p:nvPr>
            <p:ph sz="quarter" idx="1"/>
          </p:nvPr>
        </p:nvSpPr>
        <p:spPr>
          <a:xfrm>
            <a:off x="500034" y="1357298"/>
            <a:ext cx="8229600" cy="5072098"/>
          </a:xfrm>
        </p:spPr>
        <p:txBody>
          <a:bodyPr>
            <a:normAutofit fontScale="32500" lnSpcReduction="20000"/>
          </a:bodyPr>
          <a:lstStyle/>
          <a:p>
            <a:r>
              <a:rPr lang="tr-TR" sz="4300" dirty="0" smtClean="0"/>
              <a:t>*Öğretmen, öğrenciler arasında guruplar oluşturur.</a:t>
            </a:r>
          </a:p>
          <a:p>
            <a:r>
              <a:rPr lang="tr-TR" sz="4300" dirty="0" smtClean="0"/>
              <a:t>*Her bir guruba bir görev yeri belirler (Okul bahçesi, kantin, alt koridor, üst koridor...)</a:t>
            </a:r>
          </a:p>
          <a:p>
            <a:r>
              <a:rPr lang="tr-TR" sz="4300" dirty="0" smtClean="0"/>
              <a:t>*Hatta her bir guruba adaletle ilgili isimler de verilebilir.</a:t>
            </a:r>
          </a:p>
          <a:p>
            <a:r>
              <a:rPr lang="tr-TR" sz="4300" dirty="0" smtClean="0"/>
              <a:t>*Teneffüste bu guruplar, görev yerlerindeki adaletsiz davranışları tespit ederek listelemeleri istenir.</a:t>
            </a:r>
          </a:p>
          <a:p>
            <a:r>
              <a:rPr lang="tr-TR" sz="4300" dirty="0" smtClean="0"/>
              <a:t>-Kantinde sıraya kaynak yapıyorlar</a:t>
            </a:r>
          </a:p>
          <a:p>
            <a:r>
              <a:rPr lang="tr-TR" sz="4300" dirty="0" smtClean="0"/>
              <a:t>-Çöpleri yere atıyorlar</a:t>
            </a:r>
          </a:p>
          <a:p>
            <a:r>
              <a:rPr lang="tr-TR" sz="4300" dirty="0" smtClean="0"/>
              <a:t>-Merdivenlerde küçükleri itiyorlar… vs</a:t>
            </a:r>
          </a:p>
          <a:p>
            <a:r>
              <a:rPr lang="tr-TR" sz="4300" dirty="0" smtClean="0"/>
              <a:t>*Daha sonra bunlar derste değerlendirilerek, adaletli olmanın önemi üzerinde durulur.</a:t>
            </a:r>
          </a:p>
          <a:p>
            <a:r>
              <a:rPr lang="tr-TR" sz="4300" dirty="0" smtClean="0"/>
              <a:t>*Ya da başka bir öğrenciye farklı sorular sorarak (sınıf başkanına yoklamayı sorabilir…) diğer öğrenciyi dinlemediğini belli eder.</a:t>
            </a:r>
          </a:p>
          <a:p>
            <a:r>
              <a:rPr lang="tr-TR" sz="4300" dirty="0" smtClean="0"/>
              <a:t>*Dinlenilmeyen öğrenci bu duruma tepki verince, onun neler hissettiği sorulur.</a:t>
            </a:r>
          </a:p>
          <a:p>
            <a:r>
              <a:rPr lang="tr-TR" sz="4300" dirty="0" smtClean="0"/>
              <a:t>*Diğer öğrencilerin de “Siz arkadaşınızın yerinde olsaydınız neler hissederdiniz” yönlendirmesiyle fikirleri alınır.</a:t>
            </a:r>
          </a:p>
          <a:p>
            <a:r>
              <a:rPr lang="tr-TR" sz="4300" dirty="0" smtClean="0"/>
              <a:t>*Başkalarının hakkına saygı gösterilmediği takdirde insanın neler hissettiği ve adaletli olmanın önemli bir ihtiyaç olduğu anlatılır.</a:t>
            </a:r>
          </a:p>
          <a:p>
            <a:r>
              <a:rPr lang="tr-TR" sz="4300" dirty="0" smtClean="0"/>
              <a:t>*Verilen cevapları tahtaya yazar ve nedenini sorar.</a:t>
            </a:r>
          </a:p>
          <a:p>
            <a:r>
              <a:rPr lang="tr-TR" sz="4300" dirty="0" smtClean="0"/>
              <a:t>*Daha sonra öğrencilerden, kendilerinde olan adaletsizliğe sebep davranışları, kimseye göstermeden bir kâğıda yazmaları istenir.</a:t>
            </a:r>
          </a:p>
          <a:p>
            <a:r>
              <a:rPr lang="tr-TR" sz="4300" dirty="0" smtClean="0"/>
              <a:t>*Bu davranışları bir daha yapmamak üzere sözleşerek yazılan kâğıtlar sırayla çöpe atılır.</a:t>
            </a:r>
          </a:p>
          <a:p>
            <a:r>
              <a:rPr lang="tr-TR" sz="4300" dirty="0" smtClean="0"/>
              <a:t>Not: Bu etkinlik 2. Etkinlikle beraber de yapılabilir ya da bir gazete kupürü, bir hikâye, sınıftaki bir öğrencinin yaşadığı bir olayın kritiği vs. gibi adalet kavramı ile ilintili bir olayın anlatılmasından sonra da yapılabilir.</a:t>
            </a:r>
          </a:p>
          <a:p>
            <a:endParaRPr lang="tr-TR" dirty="0"/>
          </a:p>
        </p:txBody>
      </p:sp>
    </p:spTree>
  </p:cSld>
  <p:clrMapOvr>
    <a:masterClrMapping/>
  </p:clrMapOvr>
  <p:transition spd="slow" advTm="33150">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2000264"/>
          </a:xfrm>
        </p:spPr>
        <p:txBody>
          <a:bodyPr>
            <a:normAutofit/>
          </a:bodyPr>
          <a:lstStyle/>
          <a:p>
            <a:r>
              <a:rPr lang="tr-TR" sz="2200" b="1" dirty="0" smtClean="0">
                <a:solidFill>
                  <a:srgbClr val="FF0000"/>
                </a:solidFill>
              </a:rPr>
              <a:t>Etkinlik 3</a:t>
            </a:r>
            <a:r>
              <a:rPr lang="tr-TR" sz="2200" b="1" dirty="0" smtClean="0"/>
              <a:t>:</a:t>
            </a:r>
            <a:r>
              <a:rPr lang="tr-TR" sz="2200" dirty="0" smtClean="0"/>
              <a:t> Bakış Açısı                    </a:t>
            </a:r>
            <a:br>
              <a:rPr lang="tr-TR" sz="2200" dirty="0" smtClean="0"/>
            </a:br>
            <a:r>
              <a:rPr lang="tr-TR" sz="2200" b="1" dirty="0" smtClean="0">
                <a:solidFill>
                  <a:srgbClr val="FF0000"/>
                </a:solidFill>
              </a:rPr>
              <a:t>Amaç: </a:t>
            </a:r>
            <a:r>
              <a:rPr lang="tr-TR" sz="2200" dirty="0" smtClean="0"/>
              <a:t>Hüküm vermeden önce gerekli bilgiye sahip olmanın önemini kavrar.</a:t>
            </a:r>
            <a:r>
              <a:rPr lang="tr-TR" dirty="0" smtClean="0"/>
              <a:t/>
            </a:r>
            <a:br>
              <a:rPr lang="tr-TR" dirty="0" smtClean="0"/>
            </a:br>
            <a:endParaRPr lang="tr-TR" dirty="0"/>
          </a:p>
        </p:txBody>
      </p:sp>
      <p:sp>
        <p:nvSpPr>
          <p:cNvPr id="3" name="2 İçerik Yer Tutucusu"/>
          <p:cNvSpPr>
            <a:spLocks noGrp="1"/>
          </p:cNvSpPr>
          <p:nvPr>
            <p:ph sz="quarter" idx="1"/>
          </p:nvPr>
        </p:nvSpPr>
        <p:spPr>
          <a:xfrm>
            <a:off x="642910" y="1571612"/>
            <a:ext cx="8229600" cy="4824426"/>
          </a:xfrm>
        </p:spPr>
        <p:txBody>
          <a:bodyPr>
            <a:normAutofit/>
          </a:bodyPr>
          <a:lstStyle/>
          <a:p>
            <a:r>
              <a:rPr lang="tr-TR" sz="2200" dirty="0" smtClean="0"/>
              <a:t>*Öğretmen yere bir altı rakamı çizer.</a:t>
            </a:r>
          </a:p>
          <a:p>
            <a:r>
              <a:rPr lang="tr-TR" sz="2200" dirty="0" smtClean="0"/>
              <a:t>*Öğrencilere yere çizdiği rakamın kaç olduğunu sorar.</a:t>
            </a:r>
          </a:p>
          <a:p>
            <a:r>
              <a:rPr lang="tr-TR" sz="2200" dirty="0" smtClean="0"/>
              <a:t>*Daha sonra tek bir öğrenci kaldırır ve ona da aynı soruyu sorar. Öğrenci altı diyecektir. </a:t>
            </a:r>
          </a:p>
          <a:p>
            <a:r>
              <a:rPr lang="tr-TR" sz="2200" dirty="0" smtClean="0"/>
              <a:t>*O öğrencinin yanına gelmesini ister. Yere çizdiği altı rakamının baş tarafına öğrenciyi getirir ve tekrar sayının kaç olduğunu sorar. Bu sefer dokuz diyecektir.</a:t>
            </a:r>
          </a:p>
          <a:p>
            <a:r>
              <a:rPr lang="tr-TR" sz="2200" dirty="0" smtClean="0"/>
              <a:t>*Öğretmen sayının niçin değiştiğini sorar. </a:t>
            </a:r>
          </a:p>
          <a:p>
            <a:r>
              <a:rPr lang="tr-TR" sz="2200" dirty="0" smtClean="0"/>
              <a:t>*Öğretmen, durduğumuz yere ya da bakış açımıza göre doğruların değişebileceğini, hüküm vermeden önce gerekli bilgiye sahip olmanın önemini anlatır.</a:t>
            </a:r>
          </a:p>
          <a:p>
            <a:endParaRPr lang="tr-TR" dirty="0"/>
          </a:p>
        </p:txBody>
      </p:sp>
      <p:pic>
        <p:nvPicPr>
          <p:cNvPr id="4" name="3 Resim" descr="3758051"/>
          <p:cNvPicPr/>
          <p:nvPr/>
        </p:nvPicPr>
        <p:blipFill>
          <a:blip r:embed="rId2"/>
          <a:srcRect/>
          <a:stretch>
            <a:fillRect/>
          </a:stretch>
        </p:blipFill>
        <p:spPr bwMode="auto">
          <a:xfrm>
            <a:off x="5500694" y="5500702"/>
            <a:ext cx="2286016" cy="1143008"/>
          </a:xfrm>
          <a:prstGeom prst="rect">
            <a:avLst/>
          </a:prstGeom>
          <a:solidFill>
            <a:schemeClr val="tx1">
              <a:lumMod val="95000"/>
              <a:lumOff val="5000"/>
            </a:schemeClr>
          </a:solidFill>
          <a:ln w="9525">
            <a:noFill/>
            <a:miter lim="800000"/>
            <a:headEnd/>
            <a:tailEnd/>
          </a:ln>
        </p:spPr>
      </p:pic>
    </p:spTree>
  </p:cSld>
  <p:clrMapOvr>
    <a:masterClrMapping/>
  </p:clrMapOvr>
  <p:transition advTm="26707">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53276"/>
          </a:xfrm>
        </p:spPr>
        <p:txBody>
          <a:bodyPr>
            <a:normAutofit fontScale="90000"/>
          </a:bodyPr>
          <a:lstStyle/>
          <a:p>
            <a:r>
              <a:rPr lang="tr-TR" sz="2700" b="1" dirty="0" smtClean="0">
                <a:solidFill>
                  <a:srgbClr val="FF0000"/>
                </a:solidFill>
              </a:rPr>
              <a:t>Etkinlik 4: </a:t>
            </a:r>
            <a:r>
              <a:rPr lang="tr-TR" sz="2700" dirty="0" smtClean="0"/>
              <a:t>Drama</a:t>
            </a:r>
            <a:br>
              <a:rPr lang="tr-TR" sz="2700" dirty="0" smtClean="0"/>
            </a:br>
            <a:r>
              <a:rPr lang="tr-TR" sz="2700" b="1" dirty="0" smtClean="0">
                <a:solidFill>
                  <a:srgbClr val="FF0000"/>
                </a:solidFill>
              </a:rPr>
              <a:t>Amaç:</a:t>
            </a:r>
            <a:r>
              <a:rPr lang="tr-TR" sz="2700" dirty="0" smtClean="0">
                <a:solidFill>
                  <a:srgbClr val="FF0000"/>
                </a:solidFill>
              </a:rPr>
              <a:t> </a:t>
            </a:r>
            <a:r>
              <a:rPr lang="tr-TR" sz="2700" dirty="0" smtClean="0"/>
              <a:t>Adaletli olmanın önemini kavrar.</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fontScale="77500" lnSpcReduction="20000"/>
          </a:bodyPr>
          <a:lstStyle/>
          <a:p>
            <a:r>
              <a:rPr lang="tr-TR" i="1" dirty="0" smtClean="0"/>
              <a:t>Gerekli Malzemeler</a:t>
            </a:r>
            <a:r>
              <a:rPr lang="tr-TR" dirty="0" smtClean="0"/>
              <a:t>: Masa, Mum, evrak ve kostüm</a:t>
            </a:r>
          </a:p>
          <a:p>
            <a:r>
              <a:rPr lang="tr-TR" i="1" dirty="0" smtClean="0"/>
              <a:t>Karakterler: </a:t>
            </a:r>
            <a:r>
              <a:rPr lang="tr-TR" dirty="0" smtClean="0"/>
              <a:t>Hükümdar ve arkadaşı</a:t>
            </a:r>
          </a:p>
          <a:p>
            <a:r>
              <a:rPr lang="tr-TR" dirty="0" smtClean="0"/>
              <a:t> </a:t>
            </a:r>
          </a:p>
          <a:p>
            <a:r>
              <a:rPr lang="tr-TR" dirty="0" smtClean="0"/>
              <a:t>Hükümdar masasında oturur, evrakları inceler. O dönemin aydınlatma aracı olarak da masasında mum yanmaktadır. O esnada bir arkadaşı geldi ve oturup sohbet etmeye başladılar. Arkadaşı:</a:t>
            </a:r>
          </a:p>
          <a:p>
            <a:r>
              <a:rPr lang="tr-TR" dirty="0" smtClean="0"/>
              <a:t>“Nasılsınız, iyi misiniz?” diye sordu. Hükümdar cevap vermedi. Hemen ayağa kalktı ve yanmakta olan mumu söndürüp başka bir mumu yaktı. Misafiri şaşkın gözlerle ona bakıyordu. Hiçbir şey anlamamıştı. Dayanamayıp sordu:</a:t>
            </a:r>
          </a:p>
          <a:p>
            <a:r>
              <a:rPr lang="tr-TR" dirty="0" smtClean="0"/>
              <a:t>"O da mum, diğeri de mum. İkisi de aynı şekilde aydınlık veriyor. Niye birini söndürüp de ötekini yaktınız?"</a:t>
            </a:r>
          </a:p>
          <a:p>
            <a:r>
              <a:rPr lang="tr-TR" dirty="0" smtClean="0"/>
              <a:t>Hükümdarın cevabı şu oldu:</a:t>
            </a:r>
          </a:p>
          <a:p>
            <a:r>
              <a:rPr lang="tr-TR" dirty="0" smtClean="0"/>
              <a:t>"Söndürdüğüm mum, milletin parası ile alınmıştı. Özel islerimi yaparken, arkadaşlarımla sohbet ederken onu kullanmaya hakkım yok. Bunun için o mumu söndürdüm ve kendi paramla aldığım mumu yaktım."</a:t>
            </a:r>
          </a:p>
          <a:p>
            <a:endParaRPr lang="tr-TR" dirty="0"/>
          </a:p>
        </p:txBody>
      </p:sp>
    </p:spTree>
  </p:cSld>
  <p:clrMapOvr>
    <a:masterClrMapping/>
  </p:clrMapOvr>
  <p:transition spd="slow" advTm="27846">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0"/>
            <a:ext cx="8401080" cy="1500174"/>
          </a:xfrm>
        </p:spPr>
        <p:txBody>
          <a:bodyPr>
            <a:normAutofit fontScale="90000"/>
          </a:bodyPr>
          <a:lstStyle/>
          <a:p>
            <a:r>
              <a:rPr lang="tr-TR" sz="2700" b="1" dirty="0" smtClean="0">
                <a:solidFill>
                  <a:srgbClr val="FF0000"/>
                </a:solidFill>
              </a:rPr>
              <a:t>Etkinlik 5:</a:t>
            </a:r>
            <a:r>
              <a:rPr lang="tr-TR" sz="2700" b="1" dirty="0" smtClean="0"/>
              <a:t>Drama</a:t>
            </a:r>
            <a:r>
              <a:rPr lang="tr-TR" sz="2700" dirty="0" smtClean="0"/>
              <a:t/>
            </a:r>
            <a:br>
              <a:rPr lang="tr-TR" sz="2700" dirty="0" smtClean="0"/>
            </a:br>
            <a:r>
              <a:rPr lang="tr-TR" sz="2700" i="1" dirty="0" smtClean="0">
                <a:solidFill>
                  <a:srgbClr val="FF0000"/>
                </a:solidFill>
              </a:rPr>
              <a:t>Karakterler</a:t>
            </a:r>
            <a:r>
              <a:rPr lang="tr-TR" sz="2700" dirty="0" smtClean="0">
                <a:solidFill>
                  <a:srgbClr val="FF0000"/>
                </a:solidFill>
              </a:rPr>
              <a:t>: </a:t>
            </a:r>
            <a:r>
              <a:rPr lang="tr-TR" sz="2700" dirty="0" smtClean="0"/>
              <a:t>Hükümdar, vezir ve üç dükkâncı</a:t>
            </a:r>
            <a:r>
              <a:rPr lang="tr-TR" dirty="0" smtClean="0"/>
              <a:t/>
            </a:r>
            <a:br>
              <a:rPr lang="tr-TR" dirty="0" smtClean="0"/>
            </a:br>
            <a:endParaRPr lang="tr-TR" dirty="0"/>
          </a:p>
        </p:txBody>
      </p:sp>
      <p:sp>
        <p:nvSpPr>
          <p:cNvPr id="3" name="2 İçerik Yer Tutucusu"/>
          <p:cNvSpPr>
            <a:spLocks noGrp="1"/>
          </p:cNvSpPr>
          <p:nvPr>
            <p:ph sz="quarter" idx="1"/>
          </p:nvPr>
        </p:nvSpPr>
        <p:spPr>
          <a:xfrm>
            <a:off x="457200" y="1142984"/>
            <a:ext cx="8229600" cy="5181616"/>
          </a:xfrm>
        </p:spPr>
        <p:txBody>
          <a:bodyPr>
            <a:normAutofit fontScale="62500" lnSpcReduction="20000"/>
          </a:bodyPr>
          <a:lstStyle/>
          <a:p>
            <a:r>
              <a:rPr lang="tr-TR" dirty="0" smtClean="0"/>
              <a:t>Fatih Sultan Mehmet vezirini çağırır. Vezir gelir: “</a:t>
            </a:r>
            <a:r>
              <a:rPr lang="tr-TR" dirty="0" err="1" smtClean="0"/>
              <a:t>Buyrun</a:t>
            </a:r>
            <a:r>
              <a:rPr lang="tr-TR" dirty="0" smtClean="0"/>
              <a:t> hünkârım, beni çağırtmışsınız”</a:t>
            </a:r>
          </a:p>
          <a:p>
            <a:r>
              <a:rPr lang="tr-TR" dirty="0" smtClean="0"/>
              <a:t>Fatih: “Vezirim, seninle birlikte, kılık kıyafet değiştirip pazara çıkalım. Satılan malların kalitesini, fiyat durumunu ve esnafın hâlini kontrol edelim” der.</a:t>
            </a:r>
          </a:p>
          <a:p>
            <a:r>
              <a:rPr lang="tr-TR" dirty="0" smtClean="0"/>
              <a:t> </a:t>
            </a:r>
          </a:p>
          <a:p>
            <a:r>
              <a:rPr lang="tr-TR" dirty="0" smtClean="0"/>
              <a:t>Edirne'nin çarşılarını gezmeye başlarlar. Sultan Mehmet, sokağın başındaki ilk dükkâna girer. Selam verdikten sonra:</a:t>
            </a:r>
            <a:br>
              <a:rPr lang="tr-TR" dirty="0" smtClean="0"/>
            </a:br>
            <a:r>
              <a:rPr lang="tr-TR" dirty="0" smtClean="0"/>
              <a:t/>
            </a:r>
            <a:br>
              <a:rPr lang="tr-TR" dirty="0" smtClean="0"/>
            </a:br>
            <a:r>
              <a:rPr lang="tr-TR" dirty="0" smtClean="0"/>
              <a:t>– Bana yarım batman yağ, yarım batman bal ve biraz da peynir veriniz, der.</a:t>
            </a:r>
            <a:br>
              <a:rPr lang="tr-TR" dirty="0" smtClean="0"/>
            </a:br>
            <a:r>
              <a:rPr lang="tr-TR" dirty="0" smtClean="0"/>
              <a:t/>
            </a:r>
            <a:br>
              <a:rPr lang="tr-TR" dirty="0" smtClean="0"/>
            </a:br>
            <a:r>
              <a:rPr lang="tr-TR" dirty="0" smtClean="0"/>
              <a:t>Müşteriyi güler yüzle karşılayan esnaf, selâmı alıp memnuniyetle yarım batman yağı tartar. Yağı verirken:</a:t>
            </a:r>
            <a:br>
              <a:rPr lang="tr-TR" dirty="0" smtClean="0"/>
            </a:br>
            <a:r>
              <a:rPr lang="tr-TR" dirty="0" smtClean="0"/>
              <a:t/>
            </a:r>
            <a:br>
              <a:rPr lang="tr-TR" dirty="0" smtClean="0"/>
            </a:br>
            <a:r>
              <a:rPr lang="tr-TR" dirty="0" smtClean="0"/>
              <a:t>– Ağam, dilerseniz bal ve peyniri de verebilirim. Ancak ben bu yağı satarak siftahladım. Diğer isteklerinizi de daha siftahlamayan karşı komşumdan alırsanız memnun olurum.</a:t>
            </a:r>
            <a:br>
              <a:rPr lang="tr-TR" dirty="0" smtClean="0"/>
            </a:br>
            <a:r>
              <a:rPr lang="tr-TR" dirty="0" smtClean="0"/>
              <a:t/>
            </a:r>
            <a:br>
              <a:rPr lang="tr-TR" dirty="0" smtClean="0"/>
            </a:br>
            <a:r>
              <a:rPr lang="tr-TR" dirty="0" smtClean="0"/>
              <a:t>Bu duruma içten içe sevinen padişah ve vezir karşı dükkâna geçer. Yarımşar batman bal ve peynir isterler. Dükkân sahibi yaşlı adam balı tarttıktan sonra:</a:t>
            </a:r>
            <a:br>
              <a:rPr lang="tr-TR" dirty="0" smtClean="0"/>
            </a:br>
            <a:r>
              <a:rPr lang="tr-TR" dirty="0" smtClean="0"/>
              <a:t/>
            </a:r>
            <a:br>
              <a:rPr lang="tr-TR" dirty="0" smtClean="0"/>
            </a:br>
            <a:r>
              <a:rPr lang="tr-TR" dirty="0" smtClean="0"/>
              <a:t>–Allah'a şükür bugün de siftahımızı ettik. Ancak peyniri henüz siftah etmeyen komşumdan alırsanız sevinirim.</a:t>
            </a:r>
            <a:br>
              <a:rPr lang="tr-TR" dirty="0" smtClean="0"/>
            </a:br>
            <a:r>
              <a:rPr lang="tr-TR" dirty="0" smtClean="0"/>
              <a:t/>
            </a:r>
            <a:br>
              <a:rPr lang="tr-TR" dirty="0" smtClean="0"/>
            </a:br>
            <a:r>
              <a:rPr lang="tr-TR" dirty="0" smtClean="0"/>
              <a:t>Sultan Mehmet diğer dükkândan peyniri aldıktan sonra vezirine dönerek:</a:t>
            </a:r>
            <a:br>
              <a:rPr lang="tr-TR" dirty="0" smtClean="0"/>
            </a:br>
            <a:r>
              <a:rPr lang="tr-TR" dirty="0" smtClean="0"/>
              <a:t/>
            </a:r>
            <a:br>
              <a:rPr lang="tr-TR" dirty="0" smtClean="0"/>
            </a:br>
            <a:r>
              <a:rPr lang="tr-TR" dirty="0" smtClean="0"/>
              <a:t>–“Bu millette bu yüksek adalet duygusu varken değil İstanbul’u Dünyayı fethederim ben” diyerek çarşıdan mutlu bir şekilde ayrılırlar.</a:t>
            </a:r>
          </a:p>
          <a:p>
            <a:endParaRPr lang="tr-TR" dirty="0"/>
          </a:p>
        </p:txBody>
      </p:sp>
    </p:spTree>
  </p:cSld>
  <p:clrMapOvr>
    <a:masterClrMapping/>
  </p:clrMapOvr>
  <p:transition advTm="39187">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lstStyle/>
          <a:p>
            <a:endParaRPr lang="tr-TR" dirty="0"/>
          </a:p>
        </p:txBody>
      </p:sp>
      <p:pic>
        <p:nvPicPr>
          <p:cNvPr id="4" name="Picture 2" descr="C:\Users\pc\Desktop\imagesX5NRFX6K.jpg"/>
          <p:cNvPicPr>
            <a:picLocks noChangeAspect="1" noChangeArrowheads="1"/>
          </p:cNvPicPr>
          <p:nvPr/>
        </p:nvPicPr>
        <p:blipFill>
          <a:blip r:embed="rId2"/>
          <a:srcRect/>
          <a:stretch>
            <a:fillRect/>
          </a:stretch>
        </p:blipFill>
        <p:spPr bwMode="auto">
          <a:xfrm>
            <a:off x="0" y="1"/>
            <a:ext cx="9144000" cy="6858000"/>
          </a:xfrm>
          <a:prstGeom prst="rect">
            <a:avLst/>
          </a:prstGeom>
          <a:noFill/>
        </p:spPr>
      </p:pic>
    </p:spTree>
  </p:cSld>
  <p:clrMapOvr>
    <a:masterClrMapping/>
  </p:clrMapOvr>
  <p:transition spd="slow" advTm="7066">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501122" cy="928694"/>
          </a:xfrm>
          <a:noFill/>
          <a:ln>
            <a:noFill/>
          </a:ln>
          <a:effectLst>
            <a:outerShdw blurRad="63500" sx="102000" sy="102000" algn="ctr" rotWithShape="0">
              <a:prstClr val="black">
                <a:alpha val="40000"/>
              </a:prstClr>
            </a:outerShdw>
          </a:effectLst>
        </p:spPr>
        <p:txBody>
          <a:bodyPr>
            <a:normAutofit fontScale="90000"/>
          </a:bodyPr>
          <a:lstStyle/>
          <a:p>
            <a:pPr algn="ctr"/>
            <a:r>
              <a:rPr lang="tr-TR" sz="3200" b="1" dirty="0" smtClean="0">
                <a:solidFill>
                  <a:srgbClr val="FF0000"/>
                </a:solidFill>
              </a:rPr>
              <a:t>BU SÖZLER SİZE TANIDIK GELİYOR MU?</a:t>
            </a:r>
            <a:r>
              <a:rPr lang="tr-TR" sz="3200" dirty="0" smtClean="0">
                <a:solidFill>
                  <a:srgbClr val="FF0000"/>
                </a:solidFill>
              </a:rPr>
              <a:t/>
            </a:r>
            <a:br>
              <a:rPr lang="tr-TR" sz="3200" dirty="0" smtClean="0">
                <a:solidFill>
                  <a:srgbClr val="FF0000"/>
                </a:solidFill>
              </a:rPr>
            </a:br>
            <a:endParaRPr lang="tr-TR" sz="3200" dirty="0">
              <a:solidFill>
                <a:srgbClr val="FF0000"/>
              </a:solidFill>
            </a:endParaRPr>
          </a:p>
        </p:txBody>
      </p:sp>
      <p:sp>
        <p:nvSpPr>
          <p:cNvPr id="3" name="2 İçerik Yer Tutucusu"/>
          <p:cNvSpPr>
            <a:spLocks noGrp="1"/>
          </p:cNvSpPr>
          <p:nvPr>
            <p:ph sz="quarter" idx="1"/>
          </p:nvPr>
        </p:nvSpPr>
        <p:spPr>
          <a:xfrm>
            <a:off x="457200" y="1428736"/>
            <a:ext cx="8472518" cy="5026072"/>
          </a:xfrm>
          <a:noFill/>
          <a:ln>
            <a:noFill/>
          </a:ln>
          <a:effectLst>
            <a:glow rad="228600">
              <a:schemeClr val="accent2">
                <a:satMod val="175000"/>
                <a:alpha val="40000"/>
              </a:schemeClr>
            </a:glow>
          </a:effectLst>
        </p:spPr>
        <p:txBody>
          <a:bodyPr>
            <a:normAutofit/>
          </a:bodyPr>
          <a:lstStyle/>
          <a:p>
            <a:r>
              <a:rPr lang="tr-TR" dirty="0" smtClean="0"/>
              <a:t> Hep onun tarafını tutuyorsunuz.</a:t>
            </a:r>
          </a:p>
          <a:p>
            <a:r>
              <a:rPr lang="tr-TR" dirty="0" smtClean="0"/>
              <a:t>Ben de </a:t>
            </a:r>
            <a:r>
              <a:rPr lang="tr-TR" dirty="0" err="1" smtClean="0"/>
              <a:t>abim</a:t>
            </a:r>
            <a:r>
              <a:rPr lang="tr-TR" dirty="0" smtClean="0"/>
              <a:t> kadar harçlık istiyorum.</a:t>
            </a:r>
          </a:p>
          <a:p>
            <a:r>
              <a:rPr lang="tr-TR" dirty="0" smtClean="0"/>
              <a:t>Öğretmenim hep ona söz hakkı veriyorsunuz.</a:t>
            </a:r>
          </a:p>
          <a:p>
            <a:r>
              <a:rPr lang="tr-TR" dirty="0" smtClean="0"/>
              <a:t>Bu ders ben hiç okumadım.</a:t>
            </a:r>
          </a:p>
          <a:p>
            <a:r>
              <a:rPr lang="tr-TR" dirty="0" smtClean="0"/>
              <a:t>Ama o da yaramazlık yaptı, niye bana ceza veriyorsunuz da ona vermiyorsunuz?</a:t>
            </a:r>
          </a:p>
          <a:p>
            <a:r>
              <a:rPr lang="tr-TR" dirty="0" smtClean="0"/>
              <a:t>Ablama/</a:t>
            </a:r>
            <a:r>
              <a:rPr lang="tr-TR" dirty="0" err="1" smtClean="0"/>
              <a:t>Abime</a:t>
            </a:r>
            <a:r>
              <a:rPr lang="tr-TR" dirty="0" smtClean="0"/>
              <a:t> hep yeni şeyler alıyorsunuz, ben onun eskilerini giyiyorum; bu haksızlık.</a:t>
            </a:r>
          </a:p>
          <a:p>
            <a:r>
              <a:rPr lang="tr-TR" dirty="0" smtClean="0"/>
              <a:t>Bakkala hep ben gidiyorum.</a:t>
            </a:r>
          </a:p>
          <a:p>
            <a:pPr>
              <a:buNone/>
            </a:pPr>
            <a:endParaRPr lang="tr-TR" dirty="0"/>
          </a:p>
        </p:txBody>
      </p:sp>
    </p:spTree>
  </p:cSld>
  <p:clrMapOvr>
    <a:masterClrMapping/>
  </p:clrMapOvr>
  <p:transition spd="slow" advTm="10608">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1071570"/>
          </a:xfrm>
          <a:ln>
            <a:noFill/>
          </a:ln>
          <a:effectLst>
            <a:outerShdw blurRad="50800" dist="38100" dir="5400000" algn="t" rotWithShape="0">
              <a:prstClr val="black">
                <a:alpha val="40000"/>
              </a:prstClr>
            </a:outerShdw>
          </a:effectLst>
          <a:scene3d>
            <a:camera prst="orthographicFront">
              <a:rot lat="0" lon="0" rev="0"/>
            </a:camera>
            <a:lightRig rig="glow" dir="t">
              <a:rot lat="0" lon="0" rev="14100000"/>
            </a:lightRig>
          </a:scene3d>
          <a:sp3d prstMaterial="softEdge">
            <a:bevelT w="127000" prst="relaxedInset"/>
          </a:sp3d>
        </p:spPr>
        <p:txBody>
          <a:bodyPr>
            <a:noAutofit/>
          </a:bodyPr>
          <a:lstStyle/>
          <a:p>
            <a:pPr algn="ctr"/>
            <a:r>
              <a:rPr lang="tr-TR" sz="3600" b="1" dirty="0" smtClean="0"/>
              <a:t/>
            </a:r>
            <a:br>
              <a:rPr lang="tr-TR" sz="3600" b="1" dirty="0" smtClean="0"/>
            </a:br>
            <a:r>
              <a:rPr lang="tr-TR" sz="3600" b="1" dirty="0" smtClean="0"/>
              <a:t>ADALET</a:t>
            </a:r>
            <a:r>
              <a:rPr lang="tr-TR" sz="3600" dirty="0" smtClean="0"/>
              <a:t/>
            </a:r>
            <a:br>
              <a:rPr lang="tr-TR" sz="3600" dirty="0" smtClean="0"/>
            </a:br>
            <a:endParaRPr lang="tr-TR" sz="3600" dirty="0"/>
          </a:p>
        </p:txBody>
      </p:sp>
      <p:sp>
        <p:nvSpPr>
          <p:cNvPr id="3" name="2 İçerik Yer Tutucusu"/>
          <p:cNvSpPr>
            <a:spLocks noGrp="1"/>
          </p:cNvSpPr>
          <p:nvPr>
            <p:ph sz="quarter" idx="1"/>
          </p:nvPr>
        </p:nvSpPr>
        <p:spPr>
          <a:xfrm>
            <a:off x="457200" y="2285992"/>
            <a:ext cx="8229600" cy="4357718"/>
          </a:xfrm>
          <a:noFill/>
        </p:spPr>
        <p:txBody>
          <a:bodyPr>
            <a:normAutofit fontScale="85000" lnSpcReduction="10000"/>
          </a:bodyPr>
          <a:lstStyle/>
          <a:p>
            <a:r>
              <a:rPr lang="tr-TR" dirty="0" smtClean="0"/>
              <a:t>Adalet, hakkın gözetilmesi ve yerine getirilmesi anlamına gelir. Haklı ile haksızın ayırt edilmesi adaletle sağlanır. Adalet her şeyi olması gereken yere koymak, olması gerektiği gibi kullanmak, hakkı hak sahibine vermek demektir. Herkese ya da her şeye layık olduğu şekilde davranmak adil olmanın gereğidir. Gerçek adalette kimseye ayrıcalık tanınmaz. </a:t>
            </a:r>
          </a:p>
          <a:p>
            <a:pPr>
              <a:buNone/>
            </a:pPr>
            <a:r>
              <a:rPr lang="tr-TR" dirty="0" smtClean="0"/>
              <a:t> </a:t>
            </a:r>
          </a:p>
          <a:p>
            <a:r>
              <a:rPr lang="tr-TR" dirty="0" smtClean="0"/>
              <a:t>Adalet, insanlar arasında hiçbir ayrım yapmadan hükmetmeyi, insanların hakkını korumayı, zulme asla rıza göstermemeyi, zalime karşı mazlumdan yana tavır almayı, ihtiyaç içinde olanlara yardım eli uzatmayı içerir. </a:t>
            </a:r>
          </a:p>
          <a:p>
            <a:r>
              <a:rPr lang="tr-TR" dirty="0" smtClean="0"/>
              <a:t>Adil kişi, tüm kişisel duygu ve düşüncelerini bir tarafa bırakarak, kendisinden yardım talep eden taraflara hakkaniyet ölçüleriyle davranmayı ilke edinir. Kendisine bir zarar gelecek olsa dahi, hak kimden yanaysa, hakkın ve haklılığın gereğini yerine getirir. </a:t>
            </a:r>
          </a:p>
          <a:p>
            <a:endParaRPr lang="tr-TR" dirty="0"/>
          </a:p>
        </p:txBody>
      </p:sp>
      <p:pic>
        <p:nvPicPr>
          <p:cNvPr id="36868" name="Picture 4" descr="C:\Users\pc\Desktop\images.png"/>
          <p:cNvPicPr>
            <a:picLocks noChangeAspect="1" noChangeArrowheads="1"/>
          </p:cNvPicPr>
          <p:nvPr/>
        </p:nvPicPr>
        <p:blipFill>
          <a:blip r:embed="rId2"/>
          <a:srcRect/>
          <a:stretch>
            <a:fillRect/>
          </a:stretch>
        </p:blipFill>
        <p:spPr bwMode="auto">
          <a:xfrm>
            <a:off x="0" y="1"/>
            <a:ext cx="3286116" cy="2143116"/>
          </a:xfrm>
          <a:prstGeom prst="rect">
            <a:avLst/>
          </a:prstGeom>
          <a:solidFill>
            <a:srgbClr val="00B050"/>
          </a:solidFill>
        </p:spPr>
      </p:pic>
    </p:spTree>
  </p:cSld>
  <p:clrMapOvr>
    <a:masterClrMapping/>
  </p:clrMapOvr>
  <p:transition spd="slow" advTm="32464">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42918"/>
            <a:ext cx="8229600" cy="1357322"/>
          </a:xfrm>
        </p:spPr>
        <p:txBody>
          <a:bodyPr>
            <a:normAutofit fontScale="90000"/>
          </a:bodyPr>
          <a:lstStyle/>
          <a:p>
            <a:pPr algn="ctr"/>
            <a:r>
              <a:rPr lang="tr-TR" sz="4000" b="1" dirty="0" smtClean="0">
                <a:solidFill>
                  <a:srgbClr val="FF0000"/>
                </a:solidFill>
              </a:rPr>
              <a:t/>
            </a:r>
            <a:br>
              <a:rPr lang="tr-TR" sz="4000" b="1" dirty="0" smtClean="0">
                <a:solidFill>
                  <a:srgbClr val="FF0000"/>
                </a:solidFill>
              </a:rPr>
            </a:br>
            <a:r>
              <a:rPr lang="tr-TR" sz="4000" b="1" dirty="0" smtClean="0">
                <a:solidFill>
                  <a:srgbClr val="FF0000"/>
                </a:solidFill>
              </a:rPr>
              <a:t/>
            </a:r>
            <a:br>
              <a:rPr lang="tr-TR" sz="4000" b="1" dirty="0" smtClean="0">
                <a:solidFill>
                  <a:srgbClr val="FF0000"/>
                </a:solidFill>
              </a:rPr>
            </a:br>
            <a:r>
              <a:rPr lang="tr-TR" sz="4000" b="1" dirty="0" smtClean="0">
                <a:solidFill>
                  <a:srgbClr val="FF0000"/>
                </a:solidFill>
              </a:rPr>
              <a:t/>
            </a:r>
            <a:br>
              <a:rPr lang="tr-TR" sz="4000" b="1" dirty="0" smtClean="0">
                <a:solidFill>
                  <a:srgbClr val="FF0000"/>
                </a:solidFill>
              </a:rPr>
            </a:br>
            <a:r>
              <a:rPr lang="tr-TR" sz="4000" b="1" dirty="0" smtClean="0">
                <a:solidFill>
                  <a:srgbClr val="FF0000"/>
                </a:solidFill>
              </a:rPr>
              <a:t>ADALETLİ OLMAK İSTİYORSAN SAKIN YAPMA!...</a:t>
            </a:r>
            <a:r>
              <a:rPr lang="tr-TR" dirty="0" smtClean="0"/>
              <a:t/>
            </a:r>
            <a:br>
              <a:rPr lang="tr-TR" dirty="0" smtClean="0"/>
            </a:br>
            <a:endParaRPr lang="tr-TR" dirty="0"/>
          </a:p>
        </p:txBody>
      </p:sp>
      <p:sp>
        <p:nvSpPr>
          <p:cNvPr id="3" name="2 İçerik Yer Tutucusu"/>
          <p:cNvSpPr>
            <a:spLocks noGrp="1"/>
          </p:cNvSpPr>
          <p:nvPr>
            <p:ph sz="quarter" idx="1"/>
          </p:nvPr>
        </p:nvSpPr>
        <p:spPr>
          <a:xfrm>
            <a:off x="457200" y="1428736"/>
            <a:ext cx="8229600" cy="5143536"/>
          </a:xfrm>
        </p:spPr>
        <p:txBody>
          <a:bodyPr>
            <a:normAutofit/>
          </a:bodyPr>
          <a:lstStyle/>
          <a:p>
            <a:r>
              <a:rPr lang="tr-TR" dirty="0" smtClean="0"/>
              <a:t>* Suçlu sevdiğin biri de olsa suçunu örtbas etme.</a:t>
            </a:r>
          </a:p>
          <a:p>
            <a:r>
              <a:rPr lang="tr-TR" dirty="0" smtClean="0"/>
              <a:t>* Adaletinden dolayı cezalandırmaktan korkma.</a:t>
            </a:r>
          </a:p>
          <a:p>
            <a:r>
              <a:rPr lang="tr-TR" dirty="0" smtClean="0"/>
              <a:t>*  Adil oldukları için arkadaşlarınla küsme.</a:t>
            </a:r>
          </a:p>
          <a:p>
            <a:r>
              <a:rPr lang="tr-TR" dirty="0" smtClean="0"/>
              <a:t>* Önyargılı olmaktan ve genellemekten kaçın.</a:t>
            </a:r>
          </a:p>
          <a:p>
            <a:r>
              <a:rPr lang="tr-TR" dirty="0" smtClean="0"/>
              <a:t>* Hatalarında ısrarcı olma.</a:t>
            </a:r>
          </a:p>
          <a:p>
            <a:r>
              <a:rPr lang="tr-TR" dirty="0" smtClean="0"/>
              <a:t>* Özür dileyip hatasını anlayanlara kin gütme.</a:t>
            </a:r>
          </a:p>
          <a:p>
            <a:r>
              <a:rPr lang="tr-TR" dirty="0" smtClean="0"/>
              <a:t>*Sinirliyken hüküm verme.</a:t>
            </a:r>
          </a:p>
          <a:p>
            <a:endParaRPr lang="tr-TR" dirty="0"/>
          </a:p>
        </p:txBody>
      </p:sp>
    </p:spTree>
  </p:cSld>
  <p:clrMapOvr>
    <a:masterClrMapping/>
  </p:clrMapOvr>
  <p:transition spd="slow" advTm="15179">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lstStyle/>
          <a:p>
            <a:endParaRPr lang="tr-TR" dirty="0"/>
          </a:p>
        </p:txBody>
      </p:sp>
      <p:pic>
        <p:nvPicPr>
          <p:cNvPr id="3074" name="Picture 2" descr="C:\Users\pc\Desktop\imagesN9H0WAF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spd="slow" advTm="10062">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
            </a:r>
            <a:br>
              <a:rPr lang="tr-TR" b="1" dirty="0" smtClean="0"/>
            </a:br>
            <a:r>
              <a:rPr lang="tr-TR" b="1" dirty="0" smtClean="0"/>
              <a:t>ADALET İLE İLGİLİ SÖZLER</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fontScale="92500" lnSpcReduction="20000"/>
          </a:bodyPr>
          <a:lstStyle/>
          <a:p>
            <a:r>
              <a:rPr lang="tr-TR" dirty="0" smtClean="0"/>
              <a:t>* Adaletin kuvvetli, kuvvetlinin de adaletli olması gerekir.(</a:t>
            </a:r>
            <a:r>
              <a:rPr lang="tr-TR" dirty="0" err="1" smtClean="0"/>
              <a:t>Pascal</a:t>
            </a:r>
            <a:r>
              <a:rPr lang="tr-TR" dirty="0" smtClean="0"/>
              <a:t>)</a:t>
            </a:r>
          </a:p>
          <a:p>
            <a:r>
              <a:rPr lang="tr-TR" dirty="0" smtClean="0"/>
              <a:t>*Adaletsizlik yapan, adaletsizliğe uğrayandan daha </a:t>
            </a:r>
            <a:r>
              <a:rPr lang="tr-TR" dirty="0" err="1" smtClean="0"/>
              <a:t>acınasıdır</a:t>
            </a:r>
            <a:r>
              <a:rPr lang="tr-TR" dirty="0" smtClean="0"/>
              <a:t>. (Platon)</a:t>
            </a:r>
          </a:p>
          <a:p>
            <a:r>
              <a:rPr lang="tr-TR" dirty="0" smtClean="0"/>
              <a:t>* Adalet olmadan düzen olmaz. (</a:t>
            </a:r>
            <a:r>
              <a:rPr lang="tr-TR" dirty="0" err="1" smtClean="0"/>
              <a:t>Albert</a:t>
            </a:r>
            <a:r>
              <a:rPr lang="tr-TR" dirty="0" smtClean="0"/>
              <a:t> </a:t>
            </a:r>
            <a:r>
              <a:rPr lang="tr-TR" dirty="0" err="1" smtClean="0"/>
              <a:t>Camus</a:t>
            </a:r>
            <a:r>
              <a:rPr lang="tr-TR" dirty="0" smtClean="0"/>
              <a:t>)</a:t>
            </a:r>
          </a:p>
          <a:p>
            <a:r>
              <a:rPr lang="tr-TR" dirty="0" smtClean="0"/>
              <a:t>* Adalet topaldır, ağır yürür fakat gideceği yere er geç varır. (Fransız Atasözü)</a:t>
            </a:r>
          </a:p>
          <a:p>
            <a:r>
              <a:rPr lang="tr-TR" dirty="0" smtClean="0"/>
              <a:t>* Ülkeler kılıçla alınır fakat adaletle korunur. (Timur)</a:t>
            </a:r>
          </a:p>
          <a:p>
            <a:r>
              <a:rPr lang="tr-TR" dirty="0" smtClean="0"/>
              <a:t>* İyi olmak kolaydır, zor olan adil olmaktır. (Victor Hugo)</a:t>
            </a:r>
          </a:p>
          <a:p>
            <a:r>
              <a:rPr lang="tr-TR" dirty="0" smtClean="0"/>
              <a:t>* Medeniyetin ilk şartı adalettir. (Freud)</a:t>
            </a:r>
          </a:p>
          <a:p>
            <a:r>
              <a:rPr lang="tr-TR" dirty="0" smtClean="0"/>
              <a:t>*Adalet zayıfların gücüdür. (</a:t>
            </a:r>
            <a:r>
              <a:rPr lang="tr-TR" dirty="0" err="1" smtClean="0"/>
              <a:t>Josef</a:t>
            </a:r>
            <a:r>
              <a:rPr lang="tr-TR" dirty="0" smtClean="0"/>
              <a:t> Robert)</a:t>
            </a:r>
          </a:p>
          <a:p>
            <a:r>
              <a:rPr lang="tr-TR" dirty="0" smtClean="0"/>
              <a:t>*Kişi hakka uygun olanı bulup bulmadığını her zaman vicdanına sormalıdır. (</a:t>
            </a:r>
            <a:r>
              <a:rPr lang="tr-TR" dirty="0" err="1" smtClean="0"/>
              <a:t>Marcic</a:t>
            </a:r>
            <a:r>
              <a:rPr lang="tr-TR" dirty="0" smtClean="0"/>
              <a:t>)</a:t>
            </a:r>
          </a:p>
          <a:p>
            <a:endParaRPr lang="tr-TR" dirty="0"/>
          </a:p>
        </p:txBody>
      </p:sp>
    </p:spTree>
  </p:cSld>
  <p:clrMapOvr>
    <a:masterClrMapping/>
  </p:clrMapOvr>
  <p:transition spd="slow" advTm="29438">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28662" y="267494"/>
            <a:ext cx="7758138" cy="1947060"/>
          </a:xfrm>
        </p:spPr>
        <p:txBody>
          <a:bodyPr>
            <a:normAutofit fontScale="90000"/>
          </a:bodyPr>
          <a:lstStyle/>
          <a:p>
            <a:pPr algn="ct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sz="2700" b="1" dirty="0" smtClean="0"/>
              <a:t>ADALETLE İLGİLİ ÖRNEK OLAY </a:t>
            </a: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928662" y="1428736"/>
            <a:ext cx="7758138" cy="5026072"/>
          </a:xfrm>
        </p:spPr>
        <p:txBody>
          <a:bodyPr>
            <a:normAutofit fontScale="47500" lnSpcReduction="20000"/>
          </a:bodyPr>
          <a:lstStyle/>
          <a:p>
            <a:pPr algn="ctr">
              <a:buNone/>
            </a:pPr>
            <a:r>
              <a:rPr lang="tr-TR" sz="4200" b="1" dirty="0" smtClean="0">
                <a:solidFill>
                  <a:srgbClr val="FF0000"/>
                </a:solidFill>
              </a:rPr>
              <a:t>Hasta Hükümdar</a:t>
            </a:r>
          </a:p>
          <a:p>
            <a:pPr>
              <a:buNone/>
            </a:pPr>
            <a:r>
              <a:rPr lang="tr-TR" sz="3400" dirty="0" smtClean="0"/>
              <a:t>       Hükümdar bir gün hastalanmıştı. Doktorları “Padişahım bu derde ancak şu, şu ve şu özelliklerde bir insanın ödünden yapılacak bir ilaç deva olabilir” dediler. Hükümdar bu özelliklere sahip birinin derhal bulunmasını emretti. Yapılan araştırma sonucunda bir köylünün çocuğu bulundu.</a:t>
            </a:r>
          </a:p>
          <a:p>
            <a:pPr>
              <a:buNone/>
            </a:pPr>
            <a:r>
              <a:rPr lang="tr-TR" sz="3400" dirty="0" smtClean="0"/>
              <a:t>         Hükümdar çocuğun babasına ve annesine diledikleri kadar altın vererek onları memnun etti. Ülkenin hâkimleri, hükümdarın sağlığı için halktan birinin kanını dökmekte bir sakınca yoktur, kararına vardılar</a:t>
            </a:r>
          </a:p>
          <a:p>
            <a:pPr>
              <a:buNone/>
            </a:pPr>
            <a:r>
              <a:rPr lang="tr-TR" sz="3400" dirty="0" smtClean="0"/>
              <a:t>         Çocuk ise kendisini öldürmek için anlaşanlar karşısında, başını göğe doğru kaldırıp gülümsedi. Hükümdar “Bu haldeyken hala nasıl gülebiliyorsun” diye sordu. Çocuk ise şöyle cevap verdi:</a:t>
            </a:r>
          </a:p>
          <a:p>
            <a:pPr>
              <a:buNone/>
            </a:pPr>
            <a:r>
              <a:rPr lang="tr-TR" sz="3400" dirty="0" smtClean="0"/>
              <a:t> </a:t>
            </a:r>
          </a:p>
          <a:p>
            <a:pPr>
              <a:buNone/>
            </a:pPr>
            <a:r>
              <a:rPr lang="tr-TR" sz="3400" dirty="0" smtClean="0"/>
              <a:t>      “Evlatların nazını anne babalar çeker; davayı hâkimlerin huzuruna götürürler; adaleti de hükümdardan isterler. Oysa şimdi anamla babam dünya malı için beni ölüme verdiler. Hâkim öldürülmem için hüküm çıkardı. Hükümdarda kendi sağlığını benim ölümümde görüyor. Benim artık yüce Tanrıdan başka sığınağım yok. Ben de ona gülümsememle ‘Senin huzurunda Senden adalet istiyorum’ diyorum.”</a:t>
            </a:r>
          </a:p>
          <a:p>
            <a:pPr>
              <a:buNone/>
            </a:pPr>
            <a:r>
              <a:rPr lang="tr-TR" sz="3400" dirty="0" smtClean="0"/>
              <a:t> </a:t>
            </a:r>
          </a:p>
          <a:p>
            <a:pPr>
              <a:buNone/>
            </a:pPr>
            <a:r>
              <a:rPr lang="tr-TR" sz="3400" dirty="0" smtClean="0"/>
              <a:t>         Bu sözlerden hükümdar etkilenerek: “Bir mazlumun kanını dökmektense, benim ölmem daha iyidir” diyerek çocuğa hediyeler verip onu serbest bıraktı. Derler ki, hükümdar da hemen o hafta içinde sağlığına kavuştu.</a:t>
            </a:r>
          </a:p>
          <a:p>
            <a:pPr>
              <a:buNone/>
            </a:pPr>
            <a:endParaRPr lang="tr-TR" sz="3400" dirty="0">
              <a:solidFill>
                <a:srgbClr val="FF0000"/>
              </a:solidFill>
            </a:endParaRPr>
          </a:p>
        </p:txBody>
      </p:sp>
    </p:spTree>
  </p:cSld>
  <p:clrMapOvr>
    <a:masterClrMapping/>
  </p:clrMapOvr>
  <p:transition spd="slow" advTm="68874">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946928"/>
          </a:xfrm>
        </p:spPr>
        <p:txBody>
          <a:bodyPr>
            <a:normAutofit/>
          </a:bodyPr>
          <a:lstStyle/>
          <a:p>
            <a:pPr algn="ctr"/>
            <a:r>
              <a:rPr lang="tr-TR" sz="2400" b="1" dirty="0" smtClean="0"/>
              <a:t>Ulu Caminin Şadırvanı</a:t>
            </a:r>
            <a:r>
              <a:rPr lang="tr-TR" sz="2400" dirty="0" smtClean="0"/>
              <a:t/>
            </a:r>
            <a:br>
              <a:rPr lang="tr-TR" sz="2400" dirty="0" smtClean="0"/>
            </a:br>
            <a:endParaRPr lang="tr-TR" sz="2400" dirty="0"/>
          </a:p>
        </p:txBody>
      </p:sp>
      <p:sp>
        <p:nvSpPr>
          <p:cNvPr id="3" name="2 İçerik Yer Tutucusu"/>
          <p:cNvSpPr>
            <a:spLocks noGrp="1"/>
          </p:cNvSpPr>
          <p:nvPr>
            <p:ph sz="quarter" idx="1"/>
          </p:nvPr>
        </p:nvSpPr>
        <p:spPr>
          <a:xfrm>
            <a:off x="457200" y="857232"/>
            <a:ext cx="8229600" cy="5286412"/>
          </a:xfrm>
        </p:spPr>
        <p:txBody>
          <a:bodyPr>
            <a:normAutofit fontScale="70000" lnSpcReduction="20000"/>
          </a:bodyPr>
          <a:lstStyle/>
          <a:p>
            <a:pPr fontAlgn="base">
              <a:buNone/>
            </a:pPr>
            <a:r>
              <a:rPr lang="tr-TR" dirty="0" smtClean="0"/>
              <a:t>           Yıldırım Beyazıt Han, </a:t>
            </a:r>
            <a:r>
              <a:rPr lang="tr-TR" dirty="0" err="1" smtClean="0"/>
              <a:t>Niğbolu</a:t>
            </a:r>
            <a:r>
              <a:rPr lang="tr-TR" dirty="0" smtClean="0"/>
              <a:t> Zaferinden sonra, o zamanın başşehri Bursa’ya, yirmi cami yaptırmaya karar verdi. Ancak Emir Sultan hazretleri, Sultan Beyazıt’ın bu kararına karşı çıktı ve küçük yirmi cami yaptırmaktansa yirmi kubbeli büyük bir cami yaptırmasının daha güzel olacağını söyledi.</a:t>
            </a:r>
          </a:p>
          <a:p>
            <a:pPr fontAlgn="base">
              <a:buNone/>
            </a:pPr>
            <a:r>
              <a:rPr lang="tr-TR" dirty="0" smtClean="0"/>
              <a:t>            Bu fikir Beyazı Hana da mantıklı gelmiş olacak ki, derhal emir verildi ve caminin yapılması için uygun bir yer aranmaya başlandı. Az zaman sonra aranan yer bulundu. Ancak küçük bir problem vardı. Arsadaki pek çok kimse, evini ve arazisini devlete sattığı halde, yaşlı bir kadıncağız, “ satmam” diye direniyordu. Neler neler teklif ettiler, bu inatçı nineyi ikna edemediler.</a:t>
            </a:r>
          </a:p>
          <a:p>
            <a:pPr>
              <a:buNone/>
            </a:pPr>
            <a:r>
              <a:rPr lang="tr-TR" dirty="0" smtClean="0"/>
              <a:t>            “Satmam! Evceğizimi yıktırmam”!diyor, başkaca bir şey söylemiyordu. Çaresiz, inşaat başlatıldı. Yaşlı kadının evine dokunulmadan, temeller kazıldı, duvarlar örüldü, kubbeler çatıldı, minareler dikildi. İnşaat tamam olduktan birkaç yıl sonra ise, o yaşlı kadın öldü.</a:t>
            </a:r>
          </a:p>
          <a:p>
            <a:pPr fontAlgn="base"/>
            <a:r>
              <a:rPr lang="tr-TR" dirty="0" smtClean="0"/>
              <a:t>Geride kalan mirasçıları ise, hiç direnmeden evi devlete satıverdiler.</a:t>
            </a:r>
          </a:p>
          <a:p>
            <a:pPr fontAlgn="base"/>
            <a:r>
              <a:rPr lang="tr-TR" dirty="0" smtClean="0"/>
              <a:t>            Alınan ev derhal yıkıldı ve yerine güzel bir şadırvan yapıldı. İşte diğer camilerden farklı olarak, Bursa Ulu caminin, ortasında bulunan şadırvan, o yaşlı kadının evinin yerine yapılan şadırvandır.</a:t>
            </a:r>
          </a:p>
          <a:p>
            <a:pPr fontAlgn="base"/>
            <a:r>
              <a:rPr lang="tr-TR" dirty="0" smtClean="0"/>
              <a:t>            Ülkeleri fetheden, kaleleri düşüren, orduları deviren Koskoca Osmanlı, yaşlı ama haklı bir kadının, küçücük virane evinden içeriye tek bir adım atmamıştı. Çünkü adaletin kılıcı; halk için, fakir ve yaşlı kadınlar için, ne kadar keskinse sultanlar içinde o kadar keskindi…</a:t>
            </a:r>
          </a:p>
          <a:p>
            <a:pPr>
              <a:buNone/>
            </a:pPr>
            <a:endParaRPr lang="tr-TR" dirty="0"/>
          </a:p>
        </p:txBody>
      </p:sp>
    </p:spTree>
  </p:cSld>
  <p:clrMapOvr>
    <a:masterClrMapping/>
  </p:clrMapOvr>
  <p:transition spd="slow" advTm="45615">
    <p:dissolv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4|2.3"/>
</p:tagLst>
</file>

<file path=ppt/tags/tag2.xml><?xml version="1.0" encoding="utf-8"?>
<p:tagLst xmlns:a="http://schemas.openxmlformats.org/drawingml/2006/main" xmlns:r="http://schemas.openxmlformats.org/officeDocument/2006/relationships" xmlns:p="http://schemas.openxmlformats.org/presentationml/2006/main">
  <p:tag name="TİMİNG" val="|4.1|2.4|5.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284</TotalTime>
  <Words>1003</Words>
  <Application>Microsoft Office PowerPoint</Application>
  <PresentationFormat>Ekran Gösterisi (4:3)</PresentationFormat>
  <Paragraphs>111</Paragraphs>
  <Slides>18</Slides>
  <Notes>2</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Hisse Senedi</vt:lpstr>
      <vt:lpstr>Slayt 1</vt:lpstr>
      <vt:lpstr>Slayt 2</vt:lpstr>
      <vt:lpstr>BU SÖZLER SİZE TANIDIK GELİYOR MU? </vt:lpstr>
      <vt:lpstr> ADALET </vt:lpstr>
      <vt:lpstr>   ADALETLİ OLMAK İSTİYORSAN SAKIN YAPMA!... </vt:lpstr>
      <vt:lpstr>Slayt 6</vt:lpstr>
      <vt:lpstr> ADALET İLE İLGİLİ SÖZLER </vt:lpstr>
      <vt:lpstr>    ADALETLE İLGİLİ ÖRNEK OLAY   </vt:lpstr>
      <vt:lpstr>Ulu Caminin Şadırvanı </vt:lpstr>
      <vt:lpstr>ADALETİ GELİŞTİREN KAVRAMLAR</vt:lpstr>
      <vt:lpstr>ADALETİ ENGELLEYEN KAVRAMLAR</vt:lpstr>
      <vt:lpstr>      OKUL ÖNCESİ ÇOCUKLARA YAPILABİLECEK ADALET İLE İLGİLİ ÇALIŞMALAR</vt:lpstr>
      <vt:lpstr>  İLKÖĞRETİM ÇOCUKLARINA YAPILABİLECEK ADALET İLE İLGİLİ ÇALIŞMALAR</vt:lpstr>
      <vt:lpstr>                                                                          ADALETLE İLGİLİ ETKİNLİKLER   Etkinlik 1: Empati Kurma                                                                                                                                             Amaç: Arkadaşları ile olan ilişkilerinde daha adaletli olması gerektiğinin farkında olur.  </vt:lpstr>
      <vt:lpstr>   Etkinlik 2: Okulumuzu gözlemliyoruz.                                                                                                           Amaç: Ortak kullanım alanlarında adaletle davranmanın önemini kavrar.</vt:lpstr>
      <vt:lpstr>Etkinlik 3: Bakış Açısı                     Amaç: Hüküm vermeden önce gerekli bilgiye sahip olmanın önemini kavrar. </vt:lpstr>
      <vt:lpstr>Etkinlik 4: Drama Amaç: Adaletli olmanın önemini kavrar. </vt:lpstr>
      <vt:lpstr>Etkinlik 5:Drama Karakterler: Hükümdar, vezir ve üç dükkâncı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64</cp:revision>
  <dcterms:created xsi:type="dcterms:W3CDTF">2015-01-02T17:07:48Z</dcterms:created>
  <dcterms:modified xsi:type="dcterms:W3CDTF">2015-01-03T14:58:35Z</dcterms:modified>
</cp:coreProperties>
</file>